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5"/>
  </p:notesMasterIdLst>
  <p:sldIdLst>
    <p:sldId id="256" r:id="rId3"/>
    <p:sldId id="257" r:id="rId4"/>
    <p:sldId id="259" r:id="rId5"/>
    <p:sldId id="268" r:id="rId6"/>
    <p:sldId id="258" r:id="rId7"/>
    <p:sldId id="261" r:id="rId8"/>
    <p:sldId id="260" r:id="rId9"/>
    <p:sldId id="262" r:id="rId10"/>
    <p:sldId id="263" r:id="rId11"/>
    <p:sldId id="264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000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BDBC3-00B7-4477-B82C-47CF75451E6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817D8E3-D463-403E-A77E-C9B1F0792B16}">
      <dgm:prSet/>
      <dgm:spPr/>
      <dgm:t>
        <a:bodyPr/>
        <a:lstStyle/>
        <a:p>
          <a:pPr>
            <a:defRPr cap="all"/>
          </a:pPr>
          <a:r>
            <a:rPr lang="en-US" b="1" i="0" dirty="0">
              <a:latin typeface="Consolas" panose="020B0609020204030204" pitchFamily="49" charset="0"/>
            </a:rPr>
            <a:t>1.Car Entry and Elevation</a:t>
          </a:r>
          <a:r>
            <a:rPr lang="en-US" b="0" i="0" dirty="0">
              <a:latin typeface="Consolas" panose="020B0609020204030204" pitchFamily="49" charset="0"/>
            </a:rPr>
            <a:t>: The car is driven onto a conveyor and into the bay. It is then lifted using either a conventional lift mechanism or modern pressure cylinders, allowing washing and sprinkling devices to reach it.</a:t>
          </a:r>
          <a:endParaRPr lang="en-US" dirty="0">
            <a:latin typeface="Consolas" panose="020B0609020204030204" pitchFamily="49" charset="0"/>
          </a:endParaRPr>
        </a:p>
      </dgm:t>
    </dgm:pt>
    <dgm:pt modelId="{3AAB1582-2262-4992-80B7-651225F388C0}" type="parTrans" cxnId="{C61ED020-3459-49B2-841C-0FA0B5A0C074}">
      <dgm:prSet/>
      <dgm:spPr/>
      <dgm:t>
        <a:bodyPr/>
        <a:lstStyle/>
        <a:p>
          <a:endParaRPr lang="en-US"/>
        </a:p>
      </dgm:t>
    </dgm:pt>
    <dgm:pt modelId="{117F7E6B-6DB8-44A5-ACC1-03AC7437E4D0}" type="sibTrans" cxnId="{C61ED020-3459-49B2-841C-0FA0B5A0C074}">
      <dgm:prSet phldrT="01"/>
      <dgm:spPr/>
      <dgm:t>
        <a:bodyPr/>
        <a:lstStyle/>
        <a:p>
          <a:endParaRPr lang="en-US" dirty="0"/>
        </a:p>
      </dgm:t>
    </dgm:pt>
    <dgm:pt modelId="{43A9CC2A-7DF7-4161-A095-A4A15E6E7BB8}">
      <dgm:prSet/>
      <dgm:spPr/>
      <dgm:t>
        <a:bodyPr/>
        <a:lstStyle/>
        <a:p>
          <a:pPr>
            <a:defRPr cap="all"/>
          </a:pPr>
          <a:r>
            <a:rPr lang="en-US" b="1" i="0" dirty="0">
              <a:latin typeface="Consolas" panose="020B0609020204030204" pitchFamily="49" charset="0"/>
            </a:rPr>
            <a:t>2.Detergent Application</a:t>
          </a:r>
          <a:r>
            <a:rPr lang="en-US" b="0" i="0" dirty="0">
              <a:latin typeface="Consolas" panose="020B0609020204030204" pitchFamily="49" charset="0"/>
            </a:rPr>
            <a:t>: Solenoid valves are programmed to open at specific intervals. They release detergent water at the optimal pressure to wash away dirt and grime.</a:t>
          </a:r>
          <a:endParaRPr lang="en-US" dirty="0">
            <a:latin typeface="Consolas" panose="020B0609020204030204" pitchFamily="49" charset="0"/>
          </a:endParaRPr>
        </a:p>
      </dgm:t>
    </dgm:pt>
    <dgm:pt modelId="{4A90443C-59C2-4D7C-B7C7-E7AC14A214C5}" type="parTrans" cxnId="{8A10912A-158C-480A-856E-0454350C2507}">
      <dgm:prSet/>
      <dgm:spPr/>
      <dgm:t>
        <a:bodyPr/>
        <a:lstStyle/>
        <a:p>
          <a:endParaRPr lang="en-US"/>
        </a:p>
      </dgm:t>
    </dgm:pt>
    <dgm:pt modelId="{8DA43BA1-82F3-436C-9A34-3C79A2827D19}" type="sibTrans" cxnId="{8A10912A-158C-480A-856E-0454350C2507}">
      <dgm:prSet phldrT="02"/>
      <dgm:spPr/>
      <dgm:t>
        <a:bodyPr/>
        <a:lstStyle/>
        <a:p>
          <a:endParaRPr lang="en-US"/>
        </a:p>
      </dgm:t>
    </dgm:pt>
    <dgm:pt modelId="{8A93C948-BCA1-4AB9-8DD5-CD7857E3CBF5}">
      <dgm:prSet/>
      <dgm:spPr/>
      <dgm:t>
        <a:bodyPr/>
        <a:lstStyle/>
        <a:p>
          <a:pPr>
            <a:defRPr cap="all"/>
          </a:pPr>
          <a:r>
            <a:rPr lang="en-US" b="1" i="0" dirty="0">
              <a:latin typeface="Consolas" panose="020B0609020204030204" pitchFamily="49" charset="0"/>
            </a:rPr>
            <a:t>3.Brushing and Sprinkling</a:t>
          </a:r>
          <a:r>
            <a:rPr lang="en-US" b="0" i="0" dirty="0">
              <a:latin typeface="Consolas" panose="020B0609020204030204" pitchFamily="49" charset="0"/>
            </a:rPr>
            <a:t>: Brushes are used to clean the car while the sprinkler system washes it through solenoids and nozzles. This ensures a thorough cleanse.</a:t>
          </a:r>
          <a:endParaRPr lang="en-US" dirty="0">
            <a:latin typeface="Consolas" panose="020B0609020204030204" pitchFamily="49" charset="0"/>
          </a:endParaRPr>
        </a:p>
      </dgm:t>
    </dgm:pt>
    <dgm:pt modelId="{223927DD-7D3F-4D21-82D3-9770CDE8EE74}" type="parTrans" cxnId="{FBF5F152-6E2E-4E0C-B3D2-167391FC4E1C}">
      <dgm:prSet/>
      <dgm:spPr/>
      <dgm:t>
        <a:bodyPr/>
        <a:lstStyle/>
        <a:p>
          <a:endParaRPr lang="en-US"/>
        </a:p>
      </dgm:t>
    </dgm:pt>
    <dgm:pt modelId="{8C322A27-DF1F-458F-BF8A-B6501A7C2EC7}" type="sibTrans" cxnId="{FBF5F152-6E2E-4E0C-B3D2-167391FC4E1C}">
      <dgm:prSet phldrT="03"/>
      <dgm:spPr/>
      <dgm:t>
        <a:bodyPr/>
        <a:lstStyle/>
        <a:p>
          <a:endParaRPr lang="en-US"/>
        </a:p>
      </dgm:t>
    </dgm:pt>
    <dgm:pt modelId="{B4F130DE-98C3-4F69-8208-279C824D6B1F}">
      <dgm:prSet/>
      <dgm:spPr/>
      <dgm:t>
        <a:bodyPr/>
        <a:lstStyle/>
        <a:p>
          <a:pPr>
            <a:defRPr cap="all"/>
          </a:pPr>
          <a:r>
            <a:rPr lang="en-US" b="1" i="0" dirty="0">
              <a:latin typeface="Consolas" panose="020B0609020204030204" pitchFamily="49" charset="0"/>
            </a:rPr>
            <a:t>4.Drying</a:t>
          </a:r>
          <a:r>
            <a:rPr lang="en-US" b="0" i="0" dirty="0">
              <a:latin typeface="Consolas" panose="020B0609020204030204" pitchFamily="49" charset="0"/>
            </a:rPr>
            <a:t>: After the washing cycles are completed, air dryers are used to remove moisture from the car, preparing it for delivery.</a:t>
          </a:r>
          <a:endParaRPr lang="en-US" dirty="0">
            <a:latin typeface="Consolas" panose="020B0609020204030204" pitchFamily="49" charset="0"/>
          </a:endParaRPr>
        </a:p>
      </dgm:t>
    </dgm:pt>
    <dgm:pt modelId="{DFCEC900-65E6-4A0B-9AD2-2D9C9C6D4615}" type="parTrans" cxnId="{A4CECE56-EEC6-4282-A965-025EDCD8DC5A}">
      <dgm:prSet/>
      <dgm:spPr/>
      <dgm:t>
        <a:bodyPr/>
        <a:lstStyle/>
        <a:p>
          <a:endParaRPr lang="en-US"/>
        </a:p>
      </dgm:t>
    </dgm:pt>
    <dgm:pt modelId="{2E3BD1C4-E7CB-4211-A541-27895C9E6F2D}" type="sibTrans" cxnId="{A4CECE56-EEC6-4282-A965-025EDCD8DC5A}">
      <dgm:prSet phldrT="04"/>
      <dgm:spPr/>
      <dgm:t>
        <a:bodyPr/>
        <a:lstStyle/>
        <a:p>
          <a:endParaRPr lang="en-US"/>
        </a:p>
      </dgm:t>
    </dgm:pt>
    <dgm:pt modelId="{1C01C9C8-7BE0-4EF4-8A20-C438DA0EFB60}" type="pres">
      <dgm:prSet presAssocID="{17ABDBC3-00B7-4477-B82C-47CF75451E61}" presName="vert0" presStyleCnt="0">
        <dgm:presLayoutVars>
          <dgm:dir/>
          <dgm:animOne val="branch"/>
          <dgm:animLvl val="lvl"/>
        </dgm:presLayoutVars>
      </dgm:prSet>
      <dgm:spPr/>
    </dgm:pt>
    <dgm:pt modelId="{43BF039C-05E8-4A47-AB47-B8BBFE9164AD}" type="pres">
      <dgm:prSet presAssocID="{4817D8E3-D463-403E-A77E-C9B1F0792B16}" presName="thickLine" presStyleLbl="alignNode1" presStyleIdx="0" presStyleCnt="4"/>
      <dgm:spPr/>
    </dgm:pt>
    <dgm:pt modelId="{EB111B00-40BD-44A6-8D19-98A082037AF4}" type="pres">
      <dgm:prSet presAssocID="{4817D8E3-D463-403E-A77E-C9B1F0792B16}" presName="horz1" presStyleCnt="0"/>
      <dgm:spPr/>
    </dgm:pt>
    <dgm:pt modelId="{2FBF1576-153A-4F37-8DBD-8B90AEE37712}" type="pres">
      <dgm:prSet presAssocID="{4817D8E3-D463-403E-A77E-C9B1F0792B16}" presName="tx1" presStyleLbl="revTx" presStyleIdx="0" presStyleCnt="4"/>
      <dgm:spPr/>
    </dgm:pt>
    <dgm:pt modelId="{275BD1BF-50B5-49C7-BC48-E8B16C9F0157}" type="pres">
      <dgm:prSet presAssocID="{4817D8E3-D463-403E-A77E-C9B1F0792B16}" presName="vert1" presStyleCnt="0"/>
      <dgm:spPr/>
    </dgm:pt>
    <dgm:pt modelId="{D9A0947F-F9A6-4E37-B644-011640D9CA7B}" type="pres">
      <dgm:prSet presAssocID="{43A9CC2A-7DF7-4161-A095-A4A15E6E7BB8}" presName="thickLine" presStyleLbl="alignNode1" presStyleIdx="1" presStyleCnt="4"/>
      <dgm:spPr/>
    </dgm:pt>
    <dgm:pt modelId="{542AD786-ABD1-40B5-94FF-5DE720E86532}" type="pres">
      <dgm:prSet presAssocID="{43A9CC2A-7DF7-4161-A095-A4A15E6E7BB8}" presName="horz1" presStyleCnt="0"/>
      <dgm:spPr/>
    </dgm:pt>
    <dgm:pt modelId="{F020363C-39CF-4964-96D3-F35B96BFE237}" type="pres">
      <dgm:prSet presAssocID="{43A9CC2A-7DF7-4161-A095-A4A15E6E7BB8}" presName="tx1" presStyleLbl="revTx" presStyleIdx="1" presStyleCnt="4"/>
      <dgm:spPr/>
    </dgm:pt>
    <dgm:pt modelId="{488F20F0-1AE5-4DCD-8BD4-F99BF42A031F}" type="pres">
      <dgm:prSet presAssocID="{43A9CC2A-7DF7-4161-A095-A4A15E6E7BB8}" presName="vert1" presStyleCnt="0"/>
      <dgm:spPr/>
    </dgm:pt>
    <dgm:pt modelId="{B5AFE7FC-585F-47A0-BFED-113BA7AB38EE}" type="pres">
      <dgm:prSet presAssocID="{8A93C948-BCA1-4AB9-8DD5-CD7857E3CBF5}" presName="thickLine" presStyleLbl="alignNode1" presStyleIdx="2" presStyleCnt="4"/>
      <dgm:spPr/>
    </dgm:pt>
    <dgm:pt modelId="{091541D3-4322-4A3D-BE9E-EE3DF06FDBEC}" type="pres">
      <dgm:prSet presAssocID="{8A93C948-BCA1-4AB9-8DD5-CD7857E3CBF5}" presName="horz1" presStyleCnt="0"/>
      <dgm:spPr/>
    </dgm:pt>
    <dgm:pt modelId="{214C033D-F525-47CA-BF3D-0FFA2AFDB410}" type="pres">
      <dgm:prSet presAssocID="{8A93C948-BCA1-4AB9-8DD5-CD7857E3CBF5}" presName="tx1" presStyleLbl="revTx" presStyleIdx="2" presStyleCnt="4"/>
      <dgm:spPr/>
    </dgm:pt>
    <dgm:pt modelId="{EF00EA50-B667-4EBE-BABE-7276D8A158C7}" type="pres">
      <dgm:prSet presAssocID="{8A93C948-BCA1-4AB9-8DD5-CD7857E3CBF5}" presName="vert1" presStyleCnt="0"/>
      <dgm:spPr/>
    </dgm:pt>
    <dgm:pt modelId="{2211E1EF-A566-4961-A3E7-2216D4E49782}" type="pres">
      <dgm:prSet presAssocID="{B4F130DE-98C3-4F69-8208-279C824D6B1F}" presName="thickLine" presStyleLbl="alignNode1" presStyleIdx="3" presStyleCnt="4"/>
      <dgm:spPr/>
    </dgm:pt>
    <dgm:pt modelId="{F6396782-6DF2-4F5F-9158-1531C60A8F17}" type="pres">
      <dgm:prSet presAssocID="{B4F130DE-98C3-4F69-8208-279C824D6B1F}" presName="horz1" presStyleCnt="0"/>
      <dgm:spPr/>
    </dgm:pt>
    <dgm:pt modelId="{71C02C94-F477-459C-8561-09B65E806961}" type="pres">
      <dgm:prSet presAssocID="{B4F130DE-98C3-4F69-8208-279C824D6B1F}" presName="tx1" presStyleLbl="revTx" presStyleIdx="3" presStyleCnt="4"/>
      <dgm:spPr/>
    </dgm:pt>
    <dgm:pt modelId="{0400F9E9-6E18-4B72-944B-F05AEA09778E}" type="pres">
      <dgm:prSet presAssocID="{B4F130DE-98C3-4F69-8208-279C824D6B1F}" presName="vert1" presStyleCnt="0"/>
      <dgm:spPr/>
    </dgm:pt>
  </dgm:ptLst>
  <dgm:cxnLst>
    <dgm:cxn modelId="{C61ED020-3459-49B2-841C-0FA0B5A0C074}" srcId="{17ABDBC3-00B7-4477-B82C-47CF75451E61}" destId="{4817D8E3-D463-403E-A77E-C9B1F0792B16}" srcOrd="0" destOrd="0" parTransId="{3AAB1582-2262-4992-80B7-651225F388C0}" sibTransId="{117F7E6B-6DB8-44A5-ACC1-03AC7437E4D0}"/>
    <dgm:cxn modelId="{8A10912A-158C-480A-856E-0454350C2507}" srcId="{17ABDBC3-00B7-4477-B82C-47CF75451E61}" destId="{43A9CC2A-7DF7-4161-A095-A4A15E6E7BB8}" srcOrd="1" destOrd="0" parTransId="{4A90443C-59C2-4D7C-B7C7-E7AC14A214C5}" sibTransId="{8DA43BA1-82F3-436C-9A34-3C79A2827D19}"/>
    <dgm:cxn modelId="{FBF5F152-6E2E-4E0C-B3D2-167391FC4E1C}" srcId="{17ABDBC3-00B7-4477-B82C-47CF75451E61}" destId="{8A93C948-BCA1-4AB9-8DD5-CD7857E3CBF5}" srcOrd="2" destOrd="0" parTransId="{223927DD-7D3F-4D21-82D3-9770CDE8EE74}" sibTransId="{8C322A27-DF1F-458F-BF8A-B6501A7C2EC7}"/>
    <dgm:cxn modelId="{F204BF73-D809-4D90-BF3A-1E1D16F0B949}" type="presOf" srcId="{43A9CC2A-7DF7-4161-A095-A4A15E6E7BB8}" destId="{F020363C-39CF-4964-96D3-F35B96BFE237}" srcOrd="0" destOrd="0" presId="urn:microsoft.com/office/officeart/2008/layout/LinedList"/>
    <dgm:cxn modelId="{A4CECE56-EEC6-4282-A965-025EDCD8DC5A}" srcId="{17ABDBC3-00B7-4477-B82C-47CF75451E61}" destId="{B4F130DE-98C3-4F69-8208-279C824D6B1F}" srcOrd="3" destOrd="0" parTransId="{DFCEC900-65E6-4A0B-9AD2-2D9C9C6D4615}" sibTransId="{2E3BD1C4-E7CB-4211-A541-27895C9E6F2D}"/>
    <dgm:cxn modelId="{8C0DB598-49CD-4446-8438-627F53438A9F}" type="presOf" srcId="{8A93C948-BCA1-4AB9-8DD5-CD7857E3CBF5}" destId="{214C033D-F525-47CA-BF3D-0FFA2AFDB410}" srcOrd="0" destOrd="0" presId="urn:microsoft.com/office/officeart/2008/layout/LinedList"/>
    <dgm:cxn modelId="{429396BA-0285-4FD6-9B02-BCC2D8431234}" type="presOf" srcId="{B4F130DE-98C3-4F69-8208-279C824D6B1F}" destId="{71C02C94-F477-459C-8561-09B65E806961}" srcOrd="0" destOrd="0" presId="urn:microsoft.com/office/officeart/2008/layout/LinedList"/>
    <dgm:cxn modelId="{73F610E9-9F55-4B62-9269-0648FD6AF20D}" type="presOf" srcId="{17ABDBC3-00B7-4477-B82C-47CF75451E61}" destId="{1C01C9C8-7BE0-4EF4-8A20-C438DA0EFB60}" srcOrd="0" destOrd="0" presId="urn:microsoft.com/office/officeart/2008/layout/LinedList"/>
    <dgm:cxn modelId="{99AB25EC-9AD6-48A6-9020-6E5331982FFF}" type="presOf" srcId="{4817D8E3-D463-403E-A77E-C9B1F0792B16}" destId="{2FBF1576-153A-4F37-8DBD-8B90AEE37712}" srcOrd="0" destOrd="0" presId="urn:microsoft.com/office/officeart/2008/layout/LinedList"/>
    <dgm:cxn modelId="{D12AE630-4045-4375-B986-AED6B2396A86}" type="presParOf" srcId="{1C01C9C8-7BE0-4EF4-8A20-C438DA0EFB60}" destId="{43BF039C-05E8-4A47-AB47-B8BBFE9164AD}" srcOrd="0" destOrd="0" presId="urn:microsoft.com/office/officeart/2008/layout/LinedList"/>
    <dgm:cxn modelId="{0A44CA5A-EED4-4163-AAE9-9252B9613D69}" type="presParOf" srcId="{1C01C9C8-7BE0-4EF4-8A20-C438DA0EFB60}" destId="{EB111B00-40BD-44A6-8D19-98A082037AF4}" srcOrd="1" destOrd="0" presId="urn:microsoft.com/office/officeart/2008/layout/LinedList"/>
    <dgm:cxn modelId="{3B479107-20E7-4A15-83F6-3448A10DE8BD}" type="presParOf" srcId="{EB111B00-40BD-44A6-8D19-98A082037AF4}" destId="{2FBF1576-153A-4F37-8DBD-8B90AEE37712}" srcOrd="0" destOrd="0" presId="urn:microsoft.com/office/officeart/2008/layout/LinedList"/>
    <dgm:cxn modelId="{75066BC5-7B79-4EE5-A196-49B698DF5F6E}" type="presParOf" srcId="{EB111B00-40BD-44A6-8D19-98A082037AF4}" destId="{275BD1BF-50B5-49C7-BC48-E8B16C9F0157}" srcOrd="1" destOrd="0" presId="urn:microsoft.com/office/officeart/2008/layout/LinedList"/>
    <dgm:cxn modelId="{CDE934A6-A991-4473-B86A-6B276E1F6F7D}" type="presParOf" srcId="{1C01C9C8-7BE0-4EF4-8A20-C438DA0EFB60}" destId="{D9A0947F-F9A6-4E37-B644-011640D9CA7B}" srcOrd="2" destOrd="0" presId="urn:microsoft.com/office/officeart/2008/layout/LinedList"/>
    <dgm:cxn modelId="{BD55D13D-D2DE-4176-AE88-160C4A43FFCC}" type="presParOf" srcId="{1C01C9C8-7BE0-4EF4-8A20-C438DA0EFB60}" destId="{542AD786-ABD1-40B5-94FF-5DE720E86532}" srcOrd="3" destOrd="0" presId="urn:microsoft.com/office/officeart/2008/layout/LinedList"/>
    <dgm:cxn modelId="{0B3C9318-2A58-41BA-BC63-6F02B58C3FAB}" type="presParOf" srcId="{542AD786-ABD1-40B5-94FF-5DE720E86532}" destId="{F020363C-39CF-4964-96D3-F35B96BFE237}" srcOrd="0" destOrd="0" presId="urn:microsoft.com/office/officeart/2008/layout/LinedList"/>
    <dgm:cxn modelId="{3CF7455B-8CE5-4611-951B-0507FEDABF15}" type="presParOf" srcId="{542AD786-ABD1-40B5-94FF-5DE720E86532}" destId="{488F20F0-1AE5-4DCD-8BD4-F99BF42A031F}" srcOrd="1" destOrd="0" presId="urn:microsoft.com/office/officeart/2008/layout/LinedList"/>
    <dgm:cxn modelId="{6AD519A5-018A-45E0-9694-01A0E2BDC6D6}" type="presParOf" srcId="{1C01C9C8-7BE0-4EF4-8A20-C438DA0EFB60}" destId="{B5AFE7FC-585F-47A0-BFED-113BA7AB38EE}" srcOrd="4" destOrd="0" presId="urn:microsoft.com/office/officeart/2008/layout/LinedList"/>
    <dgm:cxn modelId="{31166D5C-04D8-4C71-806F-93F0436C8573}" type="presParOf" srcId="{1C01C9C8-7BE0-4EF4-8A20-C438DA0EFB60}" destId="{091541D3-4322-4A3D-BE9E-EE3DF06FDBEC}" srcOrd="5" destOrd="0" presId="urn:microsoft.com/office/officeart/2008/layout/LinedList"/>
    <dgm:cxn modelId="{F2B2676F-7F8D-4C89-BB8E-9D698E84C0E0}" type="presParOf" srcId="{091541D3-4322-4A3D-BE9E-EE3DF06FDBEC}" destId="{214C033D-F525-47CA-BF3D-0FFA2AFDB410}" srcOrd="0" destOrd="0" presId="urn:microsoft.com/office/officeart/2008/layout/LinedList"/>
    <dgm:cxn modelId="{0D885476-626F-4041-B047-8AFA979E9093}" type="presParOf" srcId="{091541D3-4322-4A3D-BE9E-EE3DF06FDBEC}" destId="{EF00EA50-B667-4EBE-BABE-7276D8A158C7}" srcOrd="1" destOrd="0" presId="urn:microsoft.com/office/officeart/2008/layout/LinedList"/>
    <dgm:cxn modelId="{1F2D995F-57EF-4A5B-A009-E889FA19E562}" type="presParOf" srcId="{1C01C9C8-7BE0-4EF4-8A20-C438DA0EFB60}" destId="{2211E1EF-A566-4961-A3E7-2216D4E49782}" srcOrd="6" destOrd="0" presId="urn:microsoft.com/office/officeart/2008/layout/LinedList"/>
    <dgm:cxn modelId="{DDB220E9-1CDA-407B-A2FE-2A63A0F65564}" type="presParOf" srcId="{1C01C9C8-7BE0-4EF4-8A20-C438DA0EFB60}" destId="{F6396782-6DF2-4F5F-9158-1531C60A8F17}" srcOrd="7" destOrd="0" presId="urn:microsoft.com/office/officeart/2008/layout/LinedList"/>
    <dgm:cxn modelId="{1F0CA56F-ED29-4A81-8669-B5BFD1B03416}" type="presParOf" srcId="{F6396782-6DF2-4F5F-9158-1531C60A8F17}" destId="{71C02C94-F477-459C-8561-09B65E806961}" srcOrd="0" destOrd="0" presId="urn:microsoft.com/office/officeart/2008/layout/LinedList"/>
    <dgm:cxn modelId="{0EBC7645-939A-467F-A4A9-9218A7F75C9E}" type="presParOf" srcId="{F6396782-6DF2-4F5F-9158-1531C60A8F17}" destId="{0400F9E9-6E18-4B72-944B-F05AEA0977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F039C-05E8-4A47-AB47-B8BBFE9164AD}">
      <dsp:nvSpPr>
        <dsp:cNvPr id="0" name=""/>
        <dsp:cNvSpPr/>
      </dsp:nvSpPr>
      <dsp:spPr>
        <a:xfrm>
          <a:off x="0" y="0"/>
          <a:ext cx="459774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F1576-153A-4F37-8DBD-8B90AEE37712}">
      <dsp:nvSpPr>
        <dsp:cNvPr id="0" name=""/>
        <dsp:cNvSpPr/>
      </dsp:nvSpPr>
      <dsp:spPr>
        <a:xfrm>
          <a:off x="0" y="0"/>
          <a:ext cx="4597746" cy="861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dirty="0">
              <a:latin typeface="Consolas" panose="020B0609020204030204" pitchFamily="49" charset="0"/>
            </a:rPr>
            <a:t>1.Car Entry and Elevation</a:t>
          </a:r>
          <a:r>
            <a:rPr lang="en-US" sz="1100" b="0" i="0" kern="1200" dirty="0">
              <a:latin typeface="Consolas" panose="020B0609020204030204" pitchFamily="49" charset="0"/>
            </a:rPr>
            <a:t>: The car is driven onto a conveyor and into the bay. It is then lifted using either a conventional lift mechanism or modern pressure cylinders, allowing washing and sprinkling devices to reach it.</a:t>
          </a:r>
          <a:endParaRPr lang="en-US" sz="1100" kern="1200" dirty="0">
            <a:latin typeface="Consolas" panose="020B0609020204030204" pitchFamily="49" charset="0"/>
          </a:endParaRPr>
        </a:p>
      </dsp:txBody>
      <dsp:txXfrm>
        <a:off x="0" y="0"/>
        <a:ext cx="4597746" cy="861958"/>
      </dsp:txXfrm>
    </dsp:sp>
    <dsp:sp modelId="{D9A0947F-F9A6-4E37-B644-011640D9CA7B}">
      <dsp:nvSpPr>
        <dsp:cNvPr id="0" name=""/>
        <dsp:cNvSpPr/>
      </dsp:nvSpPr>
      <dsp:spPr>
        <a:xfrm>
          <a:off x="0" y="861958"/>
          <a:ext cx="459774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20363C-39CF-4964-96D3-F35B96BFE237}">
      <dsp:nvSpPr>
        <dsp:cNvPr id="0" name=""/>
        <dsp:cNvSpPr/>
      </dsp:nvSpPr>
      <dsp:spPr>
        <a:xfrm>
          <a:off x="0" y="861958"/>
          <a:ext cx="4597746" cy="861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dirty="0">
              <a:latin typeface="Consolas" panose="020B0609020204030204" pitchFamily="49" charset="0"/>
            </a:rPr>
            <a:t>2.Detergent Application</a:t>
          </a:r>
          <a:r>
            <a:rPr lang="en-US" sz="1100" b="0" i="0" kern="1200" dirty="0">
              <a:latin typeface="Consolas" panose="020B0609020204030204" pitchFamily="49" charset="0"/>
            </a:rPr>
            <a:t>: Solenoid valves are programmed to open at specific intervals. They release detergent water at the optimal pressure to wash away dirt and grime.</a:t>
          </a:r>
          <a:endParaRPr lang="en-US" sz="1100" kern="1200" dirty="0">
            <a:latin typeface="Consolas" panose="020B0609020204030204" pitchFamily="49" charset="0"/>
          </a:endParaRPr>
        </a:p>
      </dsp:txBody>
      <dsp:txXfrm>
        <a:off x="0" y="861958"/>
        <a:ext cx="4597746" cy="861958"/>
      </dsp:txXfrm>
    </dsp:sp>
    <dsp:sp modelId="{B5AFE7FC-585F-47A0-BFED-113BA7AB38EE}">
      <dsp:nvSpPr>
        <dsp:cNvPr id="0" name=""/>
        <dsp:cNvSpPr/>
      </dsp:nvSpPr>
      <dsp:spPr>
        <a:xfrm>
          <a:off x="0" y="1723916"/>
          <a:ext cx="459774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4C033D-F525-47CA-BF3D-0FFA2AFDB410}">
      <dsp:nvSpPr>
        <dsp:cNvPr id="0" name=""/>
        <dsp:cNvSpPr/>
      </dsp:nvSpPr>
      <dsp:spPr>
        <a:xfrm>
          <a:off x="0" y="1723916"/>
          <a:ext cx="4597746" cy="861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dirty="0">
              <a:latin typeface="Consolas" panose="020B0609020204030204" pitchFamily="49" charset="0"/>
            </a:rPr>
            <a:t>3.Brushing and Sprinkling</a:t>
          </a:r>
          <a:r>
            <a:rPr lang="en-US" sz="1100" b="0" i="0" kern="1200" dirty="0">
              <a:latin typeface="Consolas" panose="020B0609020204030204" pitchFamily="49" charset="0"/>
            </a:rPr>
            <a:t>: Brushes are used to clean the car while the sprinkler system washes it through solenoids and nozzles. This ensures a thorough cleanse.</a:t>
          </a:r>
          <a:endParaRPr lang="en-US" sz="1100" kern="1200" dirty="0">
            <a:latin typeface="Consolas" panose="020B0609020204030204" pitchFamily="49" charset="0"/>
          </a:endParaRPr>
        </a:p>
      </dsp:txBody>
      <dsp:txXfrm>
        <a:off x="0" y="1723916"/>
        <a:ext cx="4597746" cy="861958"/>
      </dsp:txXfrm>
    </dsp:sp>
    <dsp:sp modelId="{2211E1EF-A566-4961-A3E7-2216D4E49782}">
      <dsp:nvSpPr>
        <dsp:cNvPr id="0" name=""/>
        <dsp:cNvSpPr/>
      </dsp:nvSpPr>
      <dsp:spPr>
        <a:xfrm>
          <a:off x="0" y="2585874"/>
          <a:ext cx="459774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C02C94-F477-459C-8561-09B65E806961}">
      <dsp:nvSpPr>
        <dsp:cNvPr id="0" name=""/>
        <dsp:cNvSpPr/>
      </dsp:nvSpPr>
      <dsp:spPr>
        <a:xfrm>
          <a:off x="0" y="2585873"/>
          <a:ext cx="4597746" cy="861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dirty="0">
              <a:latin typeface="Consolas" panose="020B0609020204030204" pitchFamily="49" charset="0"/>
            </a:rPr>
            <a:t>4.Drying</a:t>
          </a:r>
          <a:r>
            <a:rPr lang="en-US" sz="1100" b="0" i="0" kern="1200" dirty="0">
              <a:latin typeface="Consolas" panose="020B0609020204030204" pitchFamily="49" charset="0"/>
            </a:rPr>
            <a:t>: After the washing cycles are completed, air dryers are used to remove moisture from the car, preparing it for delivery.</a:t>
          </a:r>
          <a:endParaRPr lang="en-US" sz="1100" kern="1200" dirty="0">
            <a:latin typeface="Consolas" panose="020B0609020204030204" pitchFamily="49" charset="0"/>
          </a:endParaRPr>
        </a:p>
      </dsp:txBody>
      <dsp:txXfrm>
        <a:off x="0" y="2585873"/>
        <a:ext cx="4597746" cy="861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F613B-4AF9-41D2-AF87-4E4BD6BAECFF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752AF-2BEB-4E5B-9A23-C1950E062B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04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Self serve manual systems required users to park their car in the bay and use the washing and scrubbing tools provided to clean the car by hand. \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Typically these would charge per minute rates for soap and water.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Waste a lot of water as wash is manual, slow and not thorough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Automatic car washes use less water, less detergent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washes cars thoroughly through PLC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First car wash was in Detroit 1914, called a automated laundry. Run by workers paid to wash cars.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406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different configurations of car wash. Including those configured for large vehicles, such as vans trucks and semi-trailers.</a:t>
            </a:r>
          </a:p>
          <a:p>
            <a:r>
              <a:rPr lang="en-GB" dirty="0"/>
              <a:t>The 4 main steps behind contact-based car washes</a:t>
            </a:r>
          </a:p>
          <a:p>
            <a:pPr marL="228600" indent="-228600">
              <a:buAutoNum type="arabicPeriod"/>
            </a:pPr>
            <a:r>
              <a:rPr lang="en-GB" dirty="0"/>
              <a:t>Apply Soap</a:t>
            </a:r>
          </a:p>
          <a:p>
            <a:pPr marL="228600" indent="-228600">
              <a:buAutoNum type="arabicPeriod"/>
            </a:pPr>
            <a:r>
              <a:rPr lang="en-GB" dirty="0"/>
              <a:t>Brush</a:t>
            </a:r>
          </a:p>
          <a:p>
            <a:pPr marL="228600" indent="-228600">
              <a:buAutoNum type="arabicPeriod"/>
            </a:pPr>
            <a:r>
              <a:rPr lang="en-GB" dirty="0"/>
              <a:t>Rinse</a:t>
            </a:r>
          </a:p>
          <a:p>
            <a:pPr marL="228600" indent="-228600">
              <a:buAutoNum type="arabicPeriod"/>
            </a:pPr>
            <a:r>
              <a:rPr lang="en-GB" dirty="0"/>
              <a:t>Dry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 squares are IR sensors used to position the car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this example a conveyor is used, however in rollover systems the car is stationary, and the equipment is moved on gantries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88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Roll over car washes use motors, gantries and sensors to move the equipment around the car</a:t>
            </a:r>
          </a:p>
          <a:p>
            <a:r>
              <a:rPr lang="en-GB" dirty="0"/>
              <a:t>Can damage if sensing is done improperly or equipment hits side mirror</a:t>
            </a:r>
          </a:p>
          <a:p>
            <a:endParaRPr lang="en-GB" dirty="0"/>
          </a:p>
          <a:p>
            <a:r>
              <a:rPr lang="en-GB" dirty="0"/>
              <a:t>Conveyor moves the car through the different steps of the process,</a:t>
            </a:r>
          </a:p>
          <a:p>
            <a:r>
              <a:rPr lang="en-GB" dirty="0"/>
              <a:t>Both rollover and conveyor can potentially chip or damage the car with contact cleaning methods</a:t>
            </a:r>
          </a:p>
          <a:p>
            <a:endParaRPr lang="en-GB" dirty="0"/>
          </a:p>
          <a:p>
            <a:r>
              <a:rPr lang="en-GB" dirty="0"/>
              <a:t>Touchless cleaners just use jets of water and soap to clean</a:t>
            </a:r>
          </a:p>
          <a:p>
            <a:r>
              <a:rPr lang="en-GB" dirty="0"/>
              <a:t>Currently less effective, will be implemented into tunnel cleaners in future with development.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20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Actuators</a:t>
            </a:r>
          </a:p>
          <a:p>
            <a:r>
              <a:rPr lang="en-GB" b="0" dirty="0"/>
              <a:t>Motors</a:t>
            </a:r>
          </a:p>
          <a:p>
            <a:r>
              <a:rPr lang="en-GB" b="0" dirty="0"/>
              <a:t>Valves</a:t>
            </a:r>
          </a:p>
          <a:p>
            <a:r>
              <a:rPr lang="en-AU" b="0" dirty="0"/>
              <a:t>Pumps</a:t>
            </a:r>
          </a:p>
          <a:p>
            <a:endParaRPr lang="en-AU" b="0" dirty="0"/>
          </a:p>
          <a:p>
            <a:r>
              <a:rPr lang="en-AU" b="1" dirty="0"/>
              <a:t>Sensors</a:t>
            </a:r>
            <a:endParaRPr lang="en-AU" b="0" dirty="0"/>
          </a:p>
          <a:p>
            <a:r>
              <a:rPr lang="en-AU" b="0" dirty="0"/>
              <a:t>IR Sensors</a:t>
            </a:r>
          </a:p>
          <a:p>
            <a:r>
              <a:rPr lang="en-AU" b="0" dirty="0"/>
              <a:t>Limit switches</a:t>
            </a:r>
          </a:p>
          <a:p>
            <a:r>
              <a:rPr lang="en-AU" b="0" dirty="0"/>
              <a:t>Motor Encoders</a:t>
            </a:r>
          </a:p>
          <a:p>
            <a:endParaRPr lang="en-AU" b="0" dirty="0"/>
          </a:p>
          <a:p>
            <a:r>
              <a:rPr lang="en-AU" b="1" dirty="0"/>
              <a:t>Control</a:t>
            </a:r>
          </a:p>
          <a:p>
            <a:r>
              <a:rPr lang="en-AU" b="0" dirty="0"/>
              <a:t>PLC system is most popular modern method of control</a:t>
            </a:r>
          </a:p>
          <a:p>
            <a:r>
              <a:rPr lang="en-AU" b="0" dirty="0"/>
              <a:t>Most effective in a prolonged deployment</a:t>
            </a:r>
          </a:p>
          <a:p>
            <a:r>
              <a:rPr lang="en-AU" b="0" dirty="0"/>
              <a:t>Reduces debugging time and </a:t>
            </a:r>
            <a:r>
              <a:rPr lang="en-AU" b="0" dirty="0" err="1"/>
              <a:t>maintenace</a:t>
            </a:r>
            <a:r>
              <a:rPr lang="en-AU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11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Car washes are faster and more effective than washing by hand, </a:t>
            </a:r>
            <a:r>
              <a:rPr lang="en-AU" dirty="0"/>
              <a:t>and can recycle water to be even more efficient.</a:t>
            </a:r>
          </a:p>
          <a:p>
            <a:r>
              <a:rPr lang="en-AU" dirty="0"/>
              <a:t>Useful for people who are unable to clean their own car, elderly, disabled</a:t>
            </a:r>
          </a:p>
          <a:p>
            <a:r>
              <a:rPr lang="en-AU" dirty="0"/>
              <a:t>Also useful for cars too dirty to clean by hand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66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car wash markets in EU: </a:t>
            </a:r>
            <a:r>
              <a:rPr lang="en-GB" b="1" dirty="0"/>
              <a:t>Germany, UK, France.</a:t>
            </a:r>
          </a:p>
          <a:p>
            <a:r>
              <a:rPr lang="en-GB" dirty="0"/>
              <a:t> </a:t>
            </a:r>
            <a:r>
              <a:rPr lang="en-GB" b="1" dirty="0"/>
              <a:t>EU  = US $2.79 B in 2021 </a:t>
            </a:r>
            <a:r>
              <a:rPr lang="en-GB" dirty="0"/>
              <a:t>and is expected to increase by  </a:t>
            </a:r>
          </a:p>
          <a:p>
            <a:endParaRPr lang="en-GB" dirty="0"/>
          </a:p>
          <a:p>
            <a:r>
              <a:rPr lang="en-GB" dirty="0"/>
              <a:t>US is the largest market on earth at </a:t>
            </a:r>
            <a:r>
              <a:rPr lang="en-GB" b="1" dirty="0"/>
              <a:t>15.21 B with 5.7% growth</a:t>
            </a:r>
          </a:p>
          <a:p>
            <a:endParaRPr lang="en-GB" dirty="0"/>
          </a:p>
          <a:p>
            <a:r>
              <a:rPr lang="en-GB" dirty="0"/>
              <a:t>Aus is small, </a:t>
            </a:r>
            <a:r>
              <a:rPr lang="en-GB" b="1" dirty="0"/>
              <a:t>555.9M US in 2022</a:t>
            </a:r>
            <a:r>
              <a:rPr lang="en-GB" dirty="0"/>
              <a:t>. Expected to reach </a:t>
            </a:r>
            <a:r>
              <a:rPr lang="en-GB" b="1" dirty="0"/>
              <a:t>$930M US by 2030</a:t>
            </a:r>
            <a:r>
              <a:rPr lang="en-AU" dirty="0"/>
              <a:t>. with estimated growth </a:t>
            </a:r>
            <a:r>
              <a:rPr lang="en-AU" b="1" dirty="0"/>
              <a:t>of 4.8% during that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23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Australia has frequent droughts, limiting the adoption of car washes. It's important that car washes be efficient enough, recycling water and limiting detergent use.</a:t>
            </a:r>
          </a:p>
          <a:p>
            <a:endParaRPr lang="en-GB" dirty="0"/>
          </a:p>
          <a:p>
            <a:r>
              <a:rPr lang="en-GB" dirty="0"/>
              <a:t>Another issue with contact-based car washes is they can potentially damage parts like mirrors, and chip paint</a:t>
            </a:r>
          </a:p>
          <a:p>
            <a:endParaRPr lang="en-GB" dirty="0"/>
          </a:p>
          <a:p>
            <a:r>
              <a:rPr lang="en-GB" dirty="0"/>
              <a:t>Maintenance is important to avoid this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70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752AF-2BEB-4E5B-9A23-C1950E062B2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0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9BD7-2F53-1C26-C429-7DF32D42C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E3C0D-8564-90AF-78E8-2C091DE01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4359B-739C-D941-B312-46811206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5F4B-B32D-0C94-2AEE-B5F82CFD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5B3E-4D43-99BF-C1EC-9CAC5A64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689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46A2-4914-856E-1246-EDE27CCB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554DA-A522-19C9-17AB-B84D10C54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8B3A1-1975-9DE7-9D84-BA392008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3EFD9-E144-14F2-4369-5B09A51A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93543-47E2-E1DE-EC6B-DD36202A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43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0A049-AAFE-17F9-1447-A63E5651F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70636-B5AA-32DE-A29F-EF50F5C5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BD3AD-C674-854C-1FF7-16E96860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CCFAE-1A7D-E21F-48D5-601412A6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E980-E8A3-8902-68CE-F07253D6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0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390E-179E-0F47-2FAB-D78859DC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A588-8CC8-F424-5867-4F6D2A0B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D94FB-F526-9EF7-7496-92B543A8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284B-A031-44ED-8767-A6B5F2849519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D83A1-CB37-56D0-20D0-F03306EE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A4BC-B05D-221E-7F5E-9744FA82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6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7880-B88B-BF55-6139-82D6B068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A2C7-C067-8AC1-613C-68640D3A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E707-1740-814E-4358-3D5BDD45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BA0D-2B13-C849-94B4-E0D4CFAA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5FB3-B70B-1A88-5883-7A2359AA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75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BB57-CBCC-0AA3-9A09-E82B651E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5761-C531-451D-873B-2D144CCC7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0181B-6332-CC8F-9B73-5748AA3A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B4975-AD91-04B4-ECAB-0CED61CE6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D2DA4-D810-E772-BA4C-CAB06233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23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C0D5-C506-E4A4-232B-591D3C64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B7F2-A961-4B50-A8F0-B1683F47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59B90-C355-4738-3632-5932A102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BF318-BB5D-83DE-F563-C3376853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1BCC6-67E3-2D86-C43F-EDD6E6E9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4B3E-E06A-0CC5-16D5-2960559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9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5CE2-9306-EC35-94B2-F48F6FA8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C8F90-A37F-6761-4AA5-BBDEAAF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5F5CD-4B6D-6F5E-A203-FF8AAA96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C705A-8833-F6A6-E7FB-E583074A2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77E1-8FFC-9271-5960-F9E5246D0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F1EE1-67AC-CDCC-9C1E-F207DCD2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1A404-1742-B2EB-3CC6-8D51DBCA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25040-240A-64C5-640B-736FDF00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13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30C3-3D76-2307-04A4-F9E8D569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2286-3A00-668D-2D90-DAB6A482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C95CE-8F5E-8FC1-3E52-7B08CE77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945DA-6A21-8AE9-42AE-F2437F14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61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A4F04-52CA-00DB-A67A-CEE523E2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C68FAD-1DC1-D453-63D5-92BF8685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4A68-54E7-74C5-C1C1-58A50F5F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97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530B-8982-B783-8AE9-F68137A2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EB8B-367F-2FD9-9106-9D47ED0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778-A502-2C05-F1D5-AE20A9BBC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B8192-78A1-640E-CDF5-95CAA371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ECBAC-991D-C2FE-3DA4-BFA68931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24CA2-4F4E-C6CB-7D98-E7C96229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29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92-C211-1CAE-E3C8-ED21B3EF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7ADB7A-B18D-D0AB-DDA8-C8D05B08D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71382-141E-DE80-D150-4B46336ED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461E8-ACC6-027C-3F64-AD6A746D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2704E-0154-C58D-3C78-88FB3A2D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EC85C-C377-0C8F-9D24-EB2A7B71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92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4F9CC-DBAD-30B1-80DA-C4816423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E22AD-B63A-D58A-7D75-4F03F31B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902C8-577C-7A31-F81F-285B58D87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14E0-89EA-4084-AED2-55FFAE27B65B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20511-DB8E-2081-39D7-93F7C0F6B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4850F-FFF9-5B22-E1BC-5E1080CA3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E52A-F5A0-4991-A1EB-D12CBFBB4C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66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E11052-A77A-A463-1364-C37E13D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84ACF-7E0C-0336-F358-D0C71A0D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3B37-A0CB-F063-EEE5-F10346E10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284B-A031-44ED-8767-A6B5F2849519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B722-63F1-C9C3-56CD-A01EB4735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25E5-28AE-61BF-0E51-44CA16437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58BC6-CFF1-496F-AA77-06D1D5E7C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4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lobenewswire.com/news-release/2023/09/13/2742917/0/en/Published-Market-Report-Australia-Car-Wash-Service-Market-Size-Share-Growth-2023-2030.html" TargetMode="External"/><Relationship Id="rId3" Type="http://schemas.openxmlformats.org/officeDocument/2006/relationships/hyperlink" Target="https://www.precisionreports.co/2022-2029-global-car-wash-professional-market-20269078" TargetMode="External"/><Relationship Id="rId7" Type="http://schemas.openxmlformats.org/officeDocument/2006/relationships/hyperlink" Target="https://learn.automationcommunity.com/plc-automatic-car-washing-system-project/" TargetMode="External"/><Relationship Id="rId2" Type="http://schemas.openxmlformats.org/officeDocument/2006/relationships/hyperlink" Target="https://www.electricsolenoidvalves.com/blog/valve-industry-spotlight-automatic-car-wash-system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boticsandautomationnews.com/2023/06/20/__trashed-6/69190/" TargetMode="External"/><Relationship Id="rId5" Type="http://schemas.openxmlformats.org/officeDocument/2006/relationships/hyperlink" Target="https://www.industrialshields.com/case-study-automatic-car-wash-with-arduino-plc-based" TargetMode="External"/><Relationship Id="rId4" Type="http://schemas.openxmlformats.org/officeDocument/2006/relationships/hyperlink" Target="https://www.linkedin.com/pulse/car-wash-market-share-forecast-2030-business-report-research" TargetMode="External"/><Relationship Id="rId9" Type="http://schemas.openxmlformats.org/officeDocument/2006/relationships/hyperlink" Target="https://www.grandviewresearch.com/industry-analysis/us-car-wash-services-mark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komunews/5446654448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://sidneycrosby87.deviantart.com/art/Old-Car-Wash-Sign-24359377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472586619-640_adpp_is">
            <a:hlinkClick r:id="" action="ppaction://media"/>
            <a:extLst>
              <a:ext uri="{FF2B5EF4-FFF2-40B4-BE49-F238E27FC236}">
                <a16:creationId xmlns:a16="http://schemas.microsoft.com/office/drawing/2014/main" id="{37A28183-BABC-F050-85C6-1583598962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2710C-48D1-11FB-D491-6EFC535DD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636" y="609600"/>
            <a:ext cx="10250808" cy="29003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  <a:cs typeface="Cascadia Code" panose="020B0609020000020004" pitchFamily="49" charset="0"/>
              </a:rPr>
              <a:t>Automated Car Wash</a:t>
            </a:r>
            <a:endParaRPr lang="en-AU" sz="72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  <a:cs typeface="Cascadia Code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84610-A7A2-EFA7-E4C4-7422AEED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  <a:highlight>
                  <a:srgbClr val="0000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PLC Controlled Vehicle Cleansing</a:t>
            </a:r>
          </a:p>
          <a:p>
            <a:r>
              <a:rPr lang="en-US" i="1">
                <a:solidFill>
                  <a:schemeClr val="bg1"/>
                </a:solidFill>
                <a:highlight>
                  <a:srgbClr val="0000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46978518</a:t>
            </a:r>
            <a:endParaRPr lang="en-US" i="1" dirty="0">
              <a:solidFill>
                <a:schemeClr val="bg1"/>
              </a:solidFill>
              <a:highlight>
                <a:srgbClr val="0000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BE42A-B733-E588-DEC1-9F5997DB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467" y="533766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Future Developments</a:t>
            </a:r>
            <a:endParaRPr lang="en-AU" sz="40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21E2-CAFE-3403-B736-EEC4FC53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270" y="2048005"/>
            <a:ext cx="5334197" cy="4124341"/>
          </a:xfrm>
        </p:spPr>
        <p:txBody>
          <a:bodyPr anchor="ctr">
            <a:normAutofit/>
          </a:bodyPr>
          <a:lstStyle/>
          <a:p>
            <a:r>
              <a:rPr lang="en-GB" sz="1700" b="1" dirty="0">
                <a:latin typeface="Consolas" panose="020B0609020204030204" pitchFamily="49" charset="0"/>
              </a:rPr>
              <a:t>AI computer vision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Analysis of size and shape of car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More efficient use of water and detergent</a:t>
            </a:r>
          </a:p>
          <a:p>
            <a:r>
              <a:rPr lang="en-GB" sz="1700" b="1" dirty="0">
                <a:latin typeface="Consolas" panose="020B0609020204030204" pitchFamily="49" charset="0"/>
              </a:rPr>
              <a:t>Eco-Friendly 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Water recycling systems to further reduce waste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Solar panels to offset power consumption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Biodegradable detergent</a:t>
            </a:r>
          </a:p>
          <a:p>
            <a:r>
              <a:rPr lang="en-GB" sz="1700" b="1" dirty="0">
                <a:latin typeface="Consolas" panose="020B0609020204030204" pitchFamily="49" charset="0"/>
              </a:rPr>
              <a:t>Tunnel Car Wash System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Higher throughput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Faster more efficient</a:t>
            </a:r>
          </a:p>
          <a:p>
            <a:pPr lvl="1"/>
            <a:r>
              <a:rPr lang="en-GB" sz="1700" dirty="0">
                <a:latin typeface="Consolas" panose="020B0609020204030204" pitchFamily="49" charset="0"/>
              </a:rPr>
              <a:t>Takes more space</a:t>
            </a:r>
          </a:p>
        </p:txBody>
      </p:sp>
      <p:pic>
        <p:nvPicPr>
          <p:cNvPr id="5" name="Picture 4" descr="A car in a car wash&#10;&#10;Description automatically generated">
            <a:extLst>
              <a:ext uri="{FF2B5EF4-FFF2-40B4-BE49-F238E27FC236}">
                <a16:creationId xmlns:a16="http://schemas.microsoft.com/office/drawing/2014/main" id="{4FB5B8B8-EEE0-675E-D916-9621E8F51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r="32823"/>
          <a:stretch/>
        </p:blipFill>
        <p:spPr>
          <a:xfrm>
            <a:off x="0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67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472586619-640_adpp_is">
            <a:hlinkClick r:id="" action="ppaction://media"/>
            <a:extLst>
              <a:ext uri="{FF2B5EF4-FFF2-40B4-BE49-F238E27FC236}">
                <a16:creationId xmlns:a16="http://schemas.microsoft.com/office/drawing/2014/main" id="{EBAEE433-F8C9-62CB-1139-5C3D93438A40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254FE3-F5AA-E81C-77CB-D2037F1E6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3153" y="1174375"/>
            <a:ext cx="5665694" cy="3448424"/>
          </a:xfrm>
        </p:spPr>
        <p:txBody>
          <a:bodyPr>
            <a:normAutofit fontScale="90000"/>
          </a:bodyPr>
          <a:lstStyle/>
          <a:p>
            <a:r>
              <a:rPr lang="en-US" sz="239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Q/A</a:t>
            </a:r>
            <a:endParaRPr lang="en-AU" sz="239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2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50D0-9E07-6AAB-5521-E4AE4C73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References</a:t>
            </a:r>
            <a:endParaRPr lang="en-AU" sz="36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F40E-5797-8BA0-5CC5-95C010BF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77" y="1614610"/>
            <a:ext cx="10806723" cy="4351338"/>
          </a:xfrm>
        </p:spPr>
        <p:txBody>
          <a:bodyPr>
            <a:normAutofit fontScale="77500" lnSpcReduction="20000"/>
          </a:bodyPr>
          <a:lstStyle/>
          <a:p>
            <a:r>
              <a:rPr lang="en-AU" dirty="0">
                <a:hlinkClick r:id="rId2"/>
              </a:rPr>
              <a:t>[1] https://www.electricsolenoidvalves.com/blog/valve-industry-spotlight-automatic-car-wash-systems/</a:t>
            </a:r>
            <a:endParaRPr lang="en-AU" dirty="0"/>
          </a:p>
          <a:p>
            <a:r>
              <a:rPr lang="en-AU" dirty="0">
                <a:hlinkClick r:id="rId3"/>
              </a:rPr>
              <a:t>[2] https://www.precisionreports.co/2022-2029-global-car-wash-professional-market-20269078</a:t>
            </a:r>
            <a:endParaRPr lang="en-AU" dirty="0"/>
          </a:p>
          <a:p>
            <a:r>
              <a:rPr lang="en-AU" dirty="0">
                <a:hlinkClick r:id="rId4"/>
              </a:rPr>
              <a:t>[3] https://www.linkedin.com/pulse/car-wash-market-share-forecast-2030-business-report-research</a:t>
            </a:r>
            <a:endParaRPr lang="en-AU" dirty="0"/>
          </a:p>
          <a:p>
            <a:r>
              <a:rPr lang="en-AU" dirty="0">
                <a:hlinkClick r:id="rId5"/>
              </a:rPr>
              <a:t>[4] https://www.industrialshields.com/case-study-automatic-car-wash-with-arduino-plc-based</a:t>
            </a:r>
            <a:endParaRPr lang="en-AU" dirty="0"/>
          </a:p>
          <a:p>
            <a:r>
              <a:rPr lang="en-AU" dirty="0">
                <a:hlinkClick r:id="rId6"/>
              </a:rPr>
              <a:t>[5] https://roboticsandautomationnews.com/2023/06/20/__trashed-6/69190/</a:t>
            </a:r>
            <a:endParaRPr lang="en-AU" dirty="0"/>
          </a:p>
          <a:p>
            <a:r>
              <a:rPr lang="en-AU" dirty="0">
                <a:hlinkClick r:id="rId7"/>
              </a:rPr>
              <a:t>[6] https://learn.automationcommunity.com/plc-automatic-car-washing-system-project/</a:t>
            </a:r>
            <a:endParaRPr lang="en-AU" dirty="0"/>
          </a:p>
          <a:p>
            <a:r>
              <a:rPr lang="en-AU" dirty="0">
                <a:hlinkClick r:id="rId8"/>
              </a:rPr>
              <a:t>[7] https://www.globenewswire.com/news-release/2023/09/13/2742917/0/en/Published-Market-Report-Australia-Car-Wash-Service-Market-Size-Share-Growth-2023-2030.html</a:t>
            </a:r>
            <a:endParaRPr lang="en-AU" dirty="0"/>
          </a:p>
          <a:p>
            <a:r>
              <a:rPr lang="en-AU" dirty="0">
                <a:hlinkClick r:id="rId9"/>
              </a:rPr>
              <a:t>[8] https://www.grandviewresearch.com/industry-analysis/us-car-wash-services-market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631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D72E-98D2-5EB8-B8CC-EAC6D679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762001"/>
            <a:ext cx="4079510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Self Serve to Automatic</a:t>
            </a:r>
            <a:endParaRPr lang="en-AU" sz="40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BBEB-9AFD-3DE7-484C-533CE6355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05545"/>
            <a:ext cx="5334197" cy="396442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Customers used to have to manually wash their vehicle with equipment provided</a:t>
            </a:r>
          </a:p>
          <a:p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Automatic systems use a combination of sensors, motors, brushes and jets to clean the vehicle</a:t>
            </a:r>
          </a:p>
          <a:p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Automatic cleaners reduce waste while ensuring the car is properly cleaned</a:t>
            </a:r>
          </a:p>
          <a:p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Rollover, Conveyor, and touchless car wash systems are quickly becoming more popular than manual wash systems.</a:t>
            </a:r>
          </a:p>
          <a:p>
            <a:endParaRPr lang="en-AU" sz="2000" dirty="0"/>
          </a:p>
        </p:txBody>
      </p:sp>
      <p:pic>
        <p:nvPicPr>
          <p:cNvPr id="5" name="Picture 4" descr="A car in a car wash&#10;&#10;Description automatically generated">
            <a:extLst>
              <a:ext uri="{FF2B5EF4-FFF2-40B4-BE49-F238E27FC236}">
                <a16:creationId xmlns:a16="http://schemas.microsoft.com/office/drawing/2014/main" id="{0D007DCD-871B-AF6E-98B6-EEC5310858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165" r="3807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FAD19-C462-5C87-A350-B0B4414BAC96}"/>
              </a:ext>
            </a:extLst>
          </p:cNvPr>
          <p:cNvSpPr txBox="1"/>
          <p:nvPr/>
        </p:nvSpPr>
        <p:spPr>
          <a:xfrm>
            <a:off x="10005185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5" tooltip="https://www.flickr.com/photos/komunews/54466544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07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0F37-2650-418A-6DBA-871A69F4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Operating Principle</a:t>
            </a:r>
            <a:endParaRPr lang="en-AU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pic>
        <p:nvPicPr>
          <p:cNvPr id="12" name="Picture 11" descr="A diagram of a car wash&#10;&#10;Description automatically generated">
            <a:extLst>
              <a:ext uri="{FF2B5EF4-FFF2-40B4-BE49-F238E27FC236}">
                <a16:creationId xmlns:a16="http://schemas.microsoft.com/office/drawing/2014/main" id="{E09043A7-9F89-511D-6602-3F9DFD6D2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4"/>
          <a:stretch/>
        </p:blipFill>
        <p:spPr>
          <a:xfrm>
            <a:off x="6096001" y="2430535"/>
            <a:ext cx="5319062" cy="192184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C5CD68-F5DD-C0AD-1FCE-86AE1217BF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808546"/>
              </p:ext>
            </p:extLst>
          </p:nvPr>
        </p:nvGraphicFramePr>
        <p:xfrm>
          <a:off x="876693" y="2533476"/>
          <a:ext cx="4597746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29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DBA5-1DC1-29B1-CD45-BAFC2727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Types of Car Wash</a:t>
            </a:r>
            <a:endParaRPr lang="en-AU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pic>
        <p:nvPicPr>
          <p:cNvPr id="5" name="Picture 4" descr="A large stack of blue objects&#10;&#10;Description automatically generated">
            <a:extLst>
              <a:ext uri="{FF2B5EF4-FFF2-40B4-BE49-F238E27FC236}">
                <a16:creationId xmlns:a16="http://schemas.microsoft.com/office/drawing/2014/main" id="{B8090CE6-92F0-67A2-A11B-D6C7E231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6" y="1461370"/>
            <a:ext cx="10109548" cy="21858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EE2DE4-9F0E-E80E-0B24-21327919E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07307"/>
              </p:ext>
            </p:extLst>
          </p:nvPr>
        </p:nvGraphicFramePr>
        <p:xfrm>
          <a:off x="1041225" y="3870542"/>
          <a:ext cx="10109547" cy="197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849">
                  <a:extLst>
                    <a:ext uri="{9D8B030D-6E8A-4147-A177-3AD203B41FA5}">
                      <a16:colId xmlns:a16="http://schemas.microsoft.com/office/drawing/2014/main" val="3494209781"/>
                    </a:ext>
                  </a:extLst>
                </a:gridCol>
                <a:gridCol w="3369849">
                  <a:extLst>
                    <a:ext uri="{9D8B030D-6E8A-4147-A177-3AD203B41FA5}">
                      <a16:colId xmlns:a16="http://schemas.microsoft.com/office/drawing/2014/main" val="1860913206"/>
                    </a:ext>
                  </a:extLst>
                </a:gridCol>
                <a:gridCol w="3369849">
                  <a:extLst>
                    <a:ext uri="{9D8B030D-6E8A-4147-A177-3AD203B41FA5}">
                      <a16:colId xmlns:a16="http://schemas.microsoft.com/office/drawing/2014/main" val="1794505604"/>
                    </a:ext>
                  </a:extLst>
                </a:gridCol>
              </a:tblGrid>
              <a:tr h="466170">
                <a:tc>
                  <a:txBody>
                    <a:bodyPr/>
                    <a:lstStyle/>
                    <a:p>
                      <a:r>
                        <a:rPr lang="en-GB" dirty="0"/>
                        <a:t>Roll Over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Conveyor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Touchless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06546"/>
                  </a:ext>
                </a:extLst>
              </a:tr>
              <a:tr h="1505637">
                <a:tc>
                  <a:txBody>
                    <a:bodyPr/>
                    <a:lstStyle/>
                    <a:p>
                      <a:r>
                        <a:rPr lang="en-GB" dirty="0"/>
                        <a:t>Vehicle is driven into a bay. Washing equipment is moved about the car on gantries/linear rails.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Vehicle is driven onto a conveyor belt, which moves the car through the cleaning equipment. Faster cleaning times.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Relies on powerful jets of water and detergent to wash away dirt. Inconsistent results, most development is in this technology.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08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85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F9B8-9777-0DEB-D884-2D4D7008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4321608" cy="1616203"/>
          </a:xfrm>
        </p:spPr>
        <p:txBody>
          <a:bodyPr anchor="b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Components of Roll-Over and Conveyor Washes</a:t>
            </a:r>
            <a:endParaRPr lang="en-AU" sz="32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348B-0996-D24C-B09F-B35C1611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Motors</a:t>
            </a:r>
            <a:r>
              <a:rPr lang="en-GB" sz="1300" dirty="0">
                <a:latin typeface="Consolas" panose="020B0609020204030204" pitchFamily="49" charset="0"/>
                <a:cs typeface="Cascadia Code" panose="020B0609020000020004" pitchFamily="49" charset="0"/>
              </a:rPr>
              <a:t> and </a:t>
            </a:r>
            <a:r>
              <a:rPr lang="en-GB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limit switches</a:t>
            </a:r>
            <a:r>
              <a:rPr lang="en-GB" sz="1300" dirty="0">
                <a:latin typeface="Consolas" panose="020B0609020204030204" pitchFamily="49" charset="0"/>
                <a:cs typeface="Cascadia Code" panose="020B0609020000020004" pitchFamily="49" charset="0"/>
              </a:rPr>
              <a:t> control speed and position</a:t>
            </a:r>
          </a:p>
          <a:p>
            <a:r>
              <a:rPr lang="en-GB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IR Sensors </a:t>
            </a:r>
            <a:r>
              <a:rPr lang="en-GB" sz="1300" dirty="0">
                <a:latin typeface="Consolas" panose="020B0609020204030204" pitchFamily="49" charset="0"/>
                <a:cs typeface="Cascadia Code" panose="020B0609020000020004" pitchFamily="49" charset="0"/>
              </a:rPr>
              <a:t>used to detect the position of the vehicle </a:t>
            </a:r>
          </a:p>
          <a:p>
            <a:r>
              <a:rPr lang="en-GB" sz="1300" dirty="0">
                <a:latin typeface="Consolas" panose="020B0609020204030204" pitchFamily="49" charset="0"/>
                <a:cs typeface="Cascadia Code" panose="020B0609020000020004" pitchFamily="49" charset="0"/>
              </a:rPr>
              <a:t>Conveyor Washes use a </a:t>
            </a:r>
            <a:r>
              <a:rPr lang="en-GB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conveyor belt </a:t>
            </a:r>
            <a:r>
              <a:rPr lang="en-GB" sz="1300" dirty="0">
                <a:latin typeface="Consolas" panose="020B0609020204030204" pitchFamily="49" charset="0"/>
                <a:cs typeface="Cascadia Code" panose="020B0609020000020004" pitchFamily="49" charset="0"/>
              </a:rPr>
              <a:t>to position the car</a:t>
            </a:r>
          </a:p>
          <a:p>
            <a:r>
              <a:rPr lang="en-AU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Pumps </a:t>
            </a:r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are needed to apply water and soap through jets at specific intervals</a:t>
            </a:r>
          </a:p>
          <a:p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High power </a:t>
            </a:r>
            <a:r>
              <a:rPr lang="en-AU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fans</a:t>
            </a:r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 are needed to dry the vehicle at the end</a:t>
            </a:r>
          </a:p>
          <a:p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Customer </a:t>
            </a:r>
            <a:r>
              <a:rPr lang="en-AU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Controls</a:t>
            </a:r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 for payment and activation</a:t>
            </a:r>
          </a:p>
          <a:p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Some car washes use a </a:t>
            </a:r>
            <a:r>
              <a:rPr lang="en-AU" sz="1300" b="1" dirty="0">
                <a:latin typeface="Consolas" panose="020B0609020204030204" pitchFamily="49" charset="0"/>
                <a:cs typeface="Cascadia Code" panose="020B0609020000020004" pitchFamily="49" charset="0"/>
              </a:rPr>
              <a:t>load cell</a:t>
            </a:r>
            <a:r>
              <a:rPr lang="en-AU" sz="1300" dirty="0">
                <a:latin typeface="Consolas" panose="020B0609020204030204" pitchFamily="49" charset="0"/>
                <a:cs typeface="Cascadia Code" panose="020B0609020000020004" pitchFamily="49" charset="0"/>
              </a:rPr>
              <a:t> to detect vehicles</a:t>
            </a:r>
          </a:p>
        </p:txBody>
      </p:sp>
      <p:pic>
        <p:nvPicPr>
          <p:cNvPr id="5" name="Picture 4" descr="A diagram of a washing machine&#10;&#10;Description automatically generated">
            <a:extLst>
              <a:ext uri="{FF2B5EF4-FFF2-40B4-BE49-F238E27FC236}">
                <a16:creationId xmlns:a16="http://schemas.microsoft.com/office/drawing/2014/main" id="{EB199CFF-9320-412B-A223-DBC902A2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62229"/>
            <a:ext cx="5319062" cy="30584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7123-1400-2C98-D94B-523F0290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83" y="291522"/>
            <a:ext cx="4865317" cy="1169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What makes it a Mechatronic System?</a:t>
            </a:r>
          </a:p>
        </p:txBody>
      </p:sp>
      <p:pic>
        <p:nvPicPr>
          <p:cNvPr id="9" name="Content Placeholder 8" descr="A diagram of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2A067F0C-A185-9F10-BB1A-79E10C96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7" y="805657"/>
            <a:ext cx="6293063" cy="5176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36D92-A4F0-EF69-0978-CC8E4191C41E}"/>
              </a:ext>
            </a:extLst>
          </p:cNvPr>
          <p:cNvSpPr txBox="1">
            <a:spLocks/>
          </p:cNvSpPr>
          <p:nvPr/>
        </p:nvSpPr>
        <p:spPr>
          <a:xfrm>
            <a:off x="7290148" y="1684751"/>
            <a:ext cx="4063651" cy="42965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onsolas" panose="020B0609020204030204" pitchFamily="49" charset="0"/>
              </a:rPr>
              <a:t>Actuators: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Motors are used for positioning and driving brushes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Solenoid Valves are used to control the flow of water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onsolas" panose="020B0609020204030204" pitchFamily="49" charset="0"/>
              </a:rPr>
              <a:t>Sensors: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IR sensor are used to detect the position of the car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Accurate position of gantry for brushes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onsolas" panose="020B0609020204030204" pitchFamily="49" charset="0"/>
              </a:rPr>
              <a:t>Control: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Accurate control is needed to efficiency and safety of the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PLCs are commonly used in controlling Car Washes. Examples Include: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OMRON SYSMAC CPM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M-Duino 19R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Mitsubishi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78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8486-F241-2F1F-33D0-7D314BA0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92" y="428240"/>
            <a:ext cx="4534422" cy="1616203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Needs and Usefulness</a:t>
            </a:r>
            <a:endParaRPr lang="en-AU" sz="40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60FE74-9AD6-9EDB-B002-7C0F7683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37" y="2104373"/>
            <a:ext cx="3881577" cy="387693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Automatic car washes have several benefits:</a:t>
            </a:r>
          </a:p>
          <a:p>
            <a:r>
              <a:rPr lang="en-GB" sz="1800" dirty="0">
                <a:latin typeface="Consolas" panose="020B0609020204030204" pitchFamily="49" charset="0"/>
              </a:rPr>
              <a:t>More effective than hand washing</a:t>
            </a:r>
          </a:p>
          <a:p>
            <a:r>
              <a:rPr lang="en-GB" sz="1800" dirty="0">
                <a:latin typeface="Consolas" panose="020B0609020204030204" pitchFamily="49" charset="0"/>
              </a:rPr>
              <a:t>Uses less water</a:t>
            </a:r>
          </a:p>
          <a:p>
            <a:r>
              <a:rPr lang="en-GB" sz="1800" dirty="0">
                <a:latin typeface="Consolas" panose="020B0609020204030204" pitchFamily="49" charset="0"/>
              </a:rPr>
              <a:t>Minimises use of chemicals</a:t>
            </a:r>
          </a:p>
          <a:p>
            <a:r>
              <a:rPr lang="en-GB" sz="1800" dirty="0">
                <a:latin typeface="Consolas" panose="020B0609020204030204" pitchFamily="49" charset="0"/>
              </a:rPr>
              <a:t>Time efficient</a:t>
            </a:r>
          </a:p>
          <a:p>
            <a:r>
              <a:rPr lang="en-GB" sz="1800" dirty="0">
                <a:latin typeface="Consolas" panose="020B0609020204030204" pitchFamily="49" charset="0"/>
              </a:rPr>
              <a:t>No equipment or knowledge required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Systems are available that cater to semi-trailers, buses and large vehicles.</a:t>
            </a:r>
          </a:p>
          <a:p>
            <a:pPr marL="0" indent="0">
              <a:buNone/>
            </a:pPr>
            <a:endParaRPr lang="en-GB" sz="19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Cars in a car wash&#10;&#10;Description automatically generated">
            <a:extLst>
              <a:ext uri="{FF2B5EF4-FFF2-40B4-BE49-F238E27FC236}">
                <a16:creationId xmlns:a16="http://schemas.microsoft.com/office/drawing/2014/main" id="{62CD01DD-C9B0-CF7E-14C2-5F430889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8" r="5342" b="1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3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ACD-FE96-6A44-7F9E-57E38EC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Market Survey and Groups of Interest</a:t>
            </a:r>
            <a:endParaRPr lang="en-AU" sz="3600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29547-D583-781D-017A-C9D80D6927E7}"/>
              </a:ext>
            </a:extLst>
          </p:cNvPr>
          <p:cNvSpPr txBox="1"/>
          <p:nvPr/>
        </p:nvSpPr>
        <p:spPr>
          <a:xfrm>
            <a:off x="575734" y="1341121"/>
            <a:ext cx="54118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onsolas" panose="020B0609020204030204" pitchFamily="49" charset="0"/>
              </a:rPr>
              <a:t>Established market in the USA and Canda</a:t>
            </a:r>
            <a:r>
              <a:rPr lang="en-GB" sz="1600" dirty="0">
                <a:latin typeface="Consolas" panose="020B0609020204030204" pitchFamily="49" charset="0"/>
              </a:rPr>
              <a:t> with an emphasis on reducing cleaning times. With an estimated market size of </a:t>
            </a:r>
            <a:r>
              <a:rPr lang="en-GB" sz="1600" b="1" dirty="0">
                <a:latin typeface="Consolas" panose="020B0609020204030204" pitchFamily="49" charset="0"/>
              </a:rPr>
              <a:t>US 15.21 Billion in 2022. </a:t>
            </a:r>
            <a:r>
              <a:rPr lang="en-GB" sz="1600" dirty="0">
                <a:latin typeface="Consolas" panose="020B0609020204030204" pitchFamily="49" charset="0"/>
              </a:rPr>
              <a:t>North America is the Largest market.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onsolas" panose="020B0609020204030204" pitchFamily="49" charset="0"/>
              </a:rPr>
              <a:t>Main Suppliers of Hardware: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Sonny’s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Consolas" panose="020B0609020204030204" pitchFamily="49" charset="0"/>
              </a:rPr>
              <a:t>MacNiel</a:t>
            </a:r>
            <a:r>
              <a:rPr lang="en-GB" sz="1600" dirty="0">
                <a:latin typeface="Consolas" panose="020B0609020204030204" pitchFamily="49" charset="0"/>
              </a:rPr>
              <a:t> Wash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Belanger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Tommy’s Car Wash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Australia’s market growth is </a:t>
            </a:r>
            <a:r>
              <a:rPr lang="en-GB" sz="1600" b="1" dirty="0">
                <a:latin typeface="Consolas" panose="020B0609020204030204" pitchFamily="49" charset="0"/>
              </a:rPr>
              <a:t>limited by water restrictions </a:t>
            </a:r>
            <a:r>
              <a:rPr lang="en-GB" sz="1600" dirty="0">
                <a:latin typeface="Consolas" panose="020B0609020204030204" pitchFamily="49" charset="0"/>
              </a:rPr>
              <a:t>and drought. Market size is </a:t>
            </a:r>
            <a:r>
              <a:rPr lang="en-GB" sz="1600" b="1" dirty="0">
                <a:latin typeface="Consolas" panose="020B0609020204030204" pitchFamily="49" charset="0"/>
              </a:rPr>
              <a:t>US $930 Million by 2030.</a:t>
            </a:r>
            <a:endParaRPr lang="en-AU" sz="1600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Consolas" panose="020B0609020204030204" pitchFamily="49" charset="0"/>
              </a:rPr>
              <a:t>Main Suppliers of Hardware: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PDQ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MHCW AVW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Consolas" panose="020B0609020204030204" pitchFamily="49" charset="0"/>
              </a:rPr>
              <a:t>WashTec</a:t>
            </a:r>
            <a:endParaRPr lang="en-GB" sz="1600" dirty="0"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onsolas" panose="020B0609020204030204" pitchFamily="49" charset="0"/>
              </a:rPr>
              <a:t>Motor City Wash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 descr="A graph showing the cost of a car wash&#10;&#10;Description automatically generated">
            <a:extLst>
              <a:ext uri="{FF2B5EF4-FFF2-40B4-BE49-F238E27FC236}">
                <a16:creationId xmlns:a16="http://schemas.microsoft.com/office/drawing/2014/main" id="{07FCD0ED-998D-F550-7A8E-F1F2A6BD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27" y="2115675"/>
            <a:ext cx="5909505" cy="34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2895-4942-F3CB-8169-79A1F032F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433799"/>
            <a:ext cx="3833093" cy="885786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OCR A Extended" panose="02010509020102010303" pitchFamily="50" charset="0"/>
              </a:rPr>
              <a:t>Challenges</a:t>
            </a:r>
            <a:endParaRPr lang="en-AU" dirty="0">
              <a:solidFill>
                <a:schemeClr val="bg1"/>
              </a:solidFill>
              <a:highlight>
                <a:srgbClr val="000000"/>
              </a:highlight>
              <a:latin typeface="OCR A Extended" panose="020105090201020103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E935-9B9C-05BF-5C75-43C4488F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23" y="1559490"/>
            <a:ext cx="3833092" cy="4421818"/>
          </a:xfrm>
        </p:spPr>
        <p:txBody>
          <a:bodyPr anchor="t">
            <a:normAutofit/>
          </a:bodyPr>
          <a:lstStyle/>
          <a:p>
            <a:r>
              <a:rPr lang="en-GB" sz="1800" b="1" dirty="0">
                <a:latin typeface="Consolas" panose="020B0609020204030204" pitchFamily="49" charset="0"/>
              </a:rPr>
              <a:t>Water Restrictions and regular drought seasons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Recycling water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Minimising water used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Ecological impact of detergent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Biodegradable detergent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Wastewater and runoff management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Maintenance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IoT and smart sensors</a:t>
            </a:r>
          </a:p>
          <a:p>
            <a:pPr lvl="1"/>
            <a:r>
              <a:rPr lang="en-GB" sz="1800" dirty="0">
                <a:latin typeface="Consolas" panose="020B0609020204030204" pitchFamily="49" charset="0"/>
              </a:rPr>
              <a:t>Serviceability oriented design</a:t>
            </a:r>
          </a:p>
          <a:p>
            <a:endParaRPr lang="en-AU" sz="1400" dirty="0">
              <a:latin typeface="Consolas" panose="020B0609020204030204" pitchFamily="49" charset="0"/>
            </a:endParaRPr>
          </a:p>
        </p:txBody>
      </p:sp>
      <p:pic>
        <p:nvPicPr>
          <p:cNvPr id="6" name="Picture 5" descr="A sign for a car wash&#10;&#10;Description automatically generated">
            <a:extLst>
              <a:ext uri="{FF2B5EF4-FFF2-40B4-BE49-F238E27FC236}">
                <a16:creationId xmlns:a16="http://schemas.microsoft.com/office/drawing/2014/main" id="{D7F7B19D-B5F5-5373-A5B8-DBA1596CE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020" r="18276"/>
          <a:stretch/>
        </p:blipFill>
        <p:spPr>
          <a:xfrm>
            <a:off x="5086727" y="10"/>
            <a:ext cx="7105273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8C870-5E1C-7A83-48E7-A231C50990FB}"/>
              </a:ext>
            </a:extLst>
          </p:cNvPr>
          <p:cNvSpPr txBox="1"/>
          <p:nvPr/>
        </p:nvSpPr>
        <p:spPr>
          <a:xfrm>
            <a:off x="9865721" y="6657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4" tooltip="http://sidneycrosby87.deviantart.com/art/Old-Car-Wash-Sign-2435937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57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1226</Words>
  <Application>Microsoft Office PowerPoint</Application>
  <PresentationFormat>Widescreen</PresentationFormat>
  <Paragraphs>163</Paragraphs>
  <Slides>12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Consolas</vt:lpstr>
      <vt:lpstr>OCR A Extended</vt:lpstr>
      <vt:lpstr>Office Theme</vt:lpstr>
      <vt:lpstr>Office Theme</vt:lpstr>
      <vt:lpstr>Automated Car Wash</vt:lpstr>
      <vt:lpstr>Self Serve to Automatic</vt:lpstr>
      <vt:lpstr>Operating Principle</vt:lpstr>
      <vt:lpstr>Types of Car Wash</vt:lpstr>
      <vt:lpstr>Components of Roll-Over and Conveyor Washes</vt:lpstr>
      <vt:lpstr>What makes it a Mechatronic System?</vt:lpstr>
      <vt:lpstr>Needs and Usefulness</vt:lpstr>
      <vt:lpstr>Market Survey and Groups of Interest</vt:lpstr>
      <vt:lpstr>Challenges</vt:lpstr>
      <vt:lpstr>Future Developments</vt:lpstr>
      <vt:lpstr>Q/A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Car Wash</dc:title>
  <dc:creator>Tyler Johnson</dc:creator>
  <cp:lastModifiedBy>Tyler Johnson</cp:lastModifiedBy>
  <cp:revision>10</cp:revision>
  <dcterms:created xsi:type="dcterms:W3CDTF">2023-10-21T09:56:08Z</dcterms:created>
  <dcterms:modified xsi:type="dcterms:W3CDTF">2023-10-24T22:59:59Z</dcterms:modified>
</cp:coreProperties>
</file>